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0" r:id="rId2"/>
    <p:sldId id="257" r:id="rId3"/>
    <p:sldId id="259" r:id="rId4"/>
    <p:sldId id="258" r:id="rId5"/>
    <p:sldId id="256"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81" d="100"/>
          <a:sy n="81" d="100"/>
        </p:scale>
        <p:origin x="-258"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38EB5E6-F0F5-4B72-A9AF-6FF450B29CF4}" type="datetimeFigureOut">
              <a:rPr lang="en-GB" smtClean="0"/>
              <a:t>05/04/2020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25009D-883D-4AF8-B888-B752363B343B}" type="slidenum">
              <a:rPr lang="en-GB" smtClean="0"/>
              <a:t>‹#›</a:t>
            </a:fld>
            <a:endParaRPr lang="en-GB"/>
          </a:p>
        </p:txBody>
      </p:sp>
    </p:spTree>
    <p:extLst>
      <p:ext uri="{BB962C8B-B14F-4D97-AF65-F5344CB8AC3E}">
        <p14:creationId xmlns:p14="http://schemas.microsoft.com/office/powerpoint/2010/main" val="427509271"/>
      </p:ext>
    </p:extLst>
  </p:cSld>
  <p:clrMapOvr>
    <a:masterClrMapping/>
  </p:clrMapOvr>
  <p:extLst>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38EB5E6-F0F5-4B72-A9AF-6FF450B29CF4}" type="datetimeFigureOut">
              <a:rPr lang="en-GB" smtClean="0"/>
              <a:t>05/04/2020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25009D-883D-4AF8-B888-B752363B343B}" type="slidenum">
              <a:rPr lang="en-GB" smtClean="0"/>
              <a:t>‹#›</a:t>
            </a:fld>
            <a:endParaRPr lang="en-GB"/>
          </a:p>
        </p:txBody>
      </p:sp>
    </p:spTree>
    <p:extLst>
      <p:ext uri="{BB962C8B-B14F-4D97-AF65-F5344CB8AC3E}">
        <p14:creationId xmlns:p14="http://schemas.microsoft.com/office/powerpoint/2010/main" val="1094476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38EB5E6-F0F5-4B72-A9AF-6FF450B29CF4}" type="datetimeFigureOut">
              <a:rPr lang="en-GB" smtClean="0"/>
              <a:t>05/04/2020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25009D-883D-4AF8-B888-B752363B343B}" type="slidenum">
              <a:rPr lang="en-GB" smtClean="0"/>
              <a:t>‹#›</a:t>
            </a:fld>
            <a:endParaRPr lang="en-GB"/>
          </a:p>
        </p:txBody>
      </p:sp>
    </p:spTree>
    <p:extLst>
      <p:ext uri="{BB962C8B-B14F-4D97-AF65-F5344CB8AC3E}">
        <p14:creationId xmlns:p14="http://schemas.microsoft.com/office/powerpoint/2010/main" val="1367786369"/>
      </p:ext>
    </p:extLst>
  </p:cSld>
  <p:clrMapOvr>
    <a:masterClrMapping/>
  </p:clrMapOvr>
  <p:extLst>
    <p:ext uri="{DCECCB84-F9BA-43D5-87BE-67443E8EF086}">
      <p15:sldGuideLst xmlns:p15="http://schemas.microsoft.com/office/powerpoint/2012/main" xmlns=""/>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38EB5E6-F0F5-4B72-A9AF-6FF450B29CF4}" type="datetimeFigureOut">
              <a:rPr lang="en-GB" smtClean="0"/>
              <a:t>05/04/2020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25009D-883D-4AF8-B888-B752363B343B}" type="slidenum">
              <a:rPr lang="en-GB" smtClean="0"/>
              <a:t>‹#›</a:t>
            </a:fld>
            <a:endParaRPr lang="en-GB"/>
          </a:p>
        </p:txBody>
      </p:sp>
    </p:spTree>
    <p:extLst>
      <p:ext uri="{BB962C8B-B14F-4D97-AF65-F5344CB8AC3E}">
        <p14:creationId xmlns:p14="http://schemas.microsoft.com/office/powerpoint/2010/main" val="312405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8EB5E6-F0F5-4B72-A9AF-6FF450B29CF4}" type="datetimeFigureOut">
              <a:rPr lang="en-GB" smtClean="0"/>
              <a:t>05/04/2020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25009D-883D-4AF8-B888-B752363B343B}" type="slidenum">
              <a:rPr lang="en-GB" smtClean="0"/>
              <a:t>‹#›</a:t>
            </a:fld>
            <a:endParaRPr lang="en-GB"/>
          </a:p>
        </p:txBody>
      </p:sp>
    </p:spTree>
    <p:extLst>
      <p:ext uri="{BB962C8B-B14F-4D97-AF65-F5344CB8AC3E}">
        <p14:creationId xmlns:p14="http://schemas.microsoft.com/office/powerpoint/2010/main" val="1140606172"/>
      </p:ext>
    </p:extLst>
  </p:cSld>
  <p:clrMapOvr>
    <a:masterClrMapping/>
  </p:clrMapOvr>
  <p:extLst>
    <p:ext uri="{DCECCB84-F9BA-43D5-87BE-67443E8EF086}">
      <p15:sldGuideLst xmlns:p15="http://schemas.microsoft.com/office/powerpoint/2012/main" xmlns=""/>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38EB5E6-F0F5-4B72-A9AF-6FF450B29CF4}" type="datetimeFigureOut">
              <a:rPr lang="en-GB" smtClean="0"/>
              <a:t>05/04/2020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25009D-883D-4AF8-B888-B752363B343B}" type="slidenum">
              <a:rPr lang="en-GB" smtClean="0"/>
              <a:t>‹#›</a:t>
            </a:fld>
            <a:endParaRPr lang="en-GB"/>
          </a:p>
        </p:txBody>
      </p:sp>
    </p:spTree>
    <p:extLst>
      <p:ext uri="{BB962C8B-B14F-4D97-AF65-F5344CB8AC3E}">
        <p14:creationId xmlns:p14="http://schemas.microsoft.com/office/powerpoint/2010/main" val="2076636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38EB5E6-F0F5-4B72-A9AF-6FF450B29CF4}" type="datetimeFigureOut">
              <a:rPr lang="en-GB" smtClean="0"/>
              <a:t>05/04/2020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525009D-883D-4AF8-B888-B752363B343B}" type="slidenum">
              <a:rPr lang="en-GB" smtClean="0"/>
              <a:t>‹#›</a:t>
            </a:fld>
            <a:endParaRPr lang="en-GB"/>
          </a:p>
        </p:txBody>
      </p:sp>
    </p:spTree>
    <p:extLst>
      <p:ext uri="{BB962C8B-B14F-4D97-AF65-F5344CB8AC3E}">
        <p14:creationId xmlns:p14="http://schemas.microsoft.com/office/powerpoint/2010/main" val="1358738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38EB5E6-F0F5-4B72-A9AF-6FF450B29CF4}" type="datetimeFigureOut">
              <a:rPr lang="en-GB" smtClean="0"/>
              <a:t>05/04/2020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25009D-883D-4AF8-B888-B752363B343B}" type="slidenum">
              <a:rPr lang="en-GB" smtClean="0"/>
              <a:t>‹#›</a:t>
            </a:fld>
            <a:endParaRPr lang="en-GB"/>
          </a:p>
        </p:txBody>
      </p:sp>
    </p:spTree>
    <p:extLst>
      <p:ext uri="{BB962C8B-B14F-4D97-AF65-F5344CB8AC3E}">
        <p14:creationId xmlns:p14="http://schemas.microsoft.com/office/powerpoint/2010/main" val="714699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EB5E6-F0F5-4B72-A9AF-6FF450B29CF4}" type="datetimeFigureOut">
              <a:rPr lang="en-GB" smtClean="0"/>
              <a:t>05/04/2020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525009D-883D-4AF8-B888-B752363B343B}" type="slidenum">
              <a:rPr lang="en-GB" smtClean="0"/>
              <a:t>‹#›</a:t>
            </a:fld>
            <a:endParaRPr lang="en-GB"/>
          </a:p>
        </p:txBody>
      </p:sp>
    </p:spTree>
    <p:extLst>
      <p:ext uri="{BB962C8B-B14F-4D97-AF65-F5344CB8AC3E}">
        <p14:creationId xmlns:p14="http://schemas.microsoft.com/office/powerpoint/2010/main" val="1973019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8EB5E6-F0F5-4B72-A9AF-6FF450B29CF4}" type="datetimeFigureOut">
              <a:rPr lang="en-GB" smtClean="0"/>
              <a:t>05/04/2020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25009D-883D-4AF8-B888-B752363B343B}" type="slidenum">
              <a:rPr lang="en-GB" smtClean="0"/>
              <a:t>‹#›</a:t>
            </a:fld>
            <a:endParaRPr lang="en-GB"/>
          </a:p>
        </p:txBody>
      </p:sp>
    </p:spTree>
    <p:extLst>
      <p:ext uri="{BB962C8B-B14F-4D97-AF65-F5344CB8AC3E}">
        <p14:creationId xmlns:p14="http://schemas.microsoft.com/office/powerpoint/2010/main" val="3575642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8EB5E6-F0F5-4B72-A9AF-6FF450B29CF4}" type="datetimeFigureOut">
              <a:rPr lang="en-GB" smtClean="0"/>
              <a:t>05/04/2020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25009D-883D-4AF8-B888-B752363B343B}" type="slidenum">
              <a:rPr lang="en-GB" smtClean="0"/>
              <a:t>‹#›</a:t>
            </a:fld>
            <a:endParaRPr lang="en-GB"/>
          </a:p>
        </p:txBody>
      </p:sp>
    </p:spTree>
    <p:extLst>
      <p:ext uri="{BB962C8B-B14F-4D97-AF65-F5344CB8AC3E}">
        <p14:creationId xmlns:p14="http://schemas.microsoft.com/office/powerpoint/2010/main" val="765214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8EB5E6-F0F5-4B72-A9AF-6FF450B29CF4}" type="datetimeFigureOut">
              <a:rPr lang="en-GB" smtClean="0"/>
              <a:t>05/04/2020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25009D-883D-4AF8-B888-B752363B343B}" type="slidenum">
              <a:rPr lang="en-GB" smtClean="0"/>
              <a:t>‹#›</a:t>
            </a:fld>
            <a:endParaRPr lang="en-GB"/>
          </a:p>
        </p:txBody>
      </p:sp>
    </p:spTree>
    <p:extLst>
      <p:ext uri="{BB962C8B-B14F-4D97-AF65-F5344CB8AC3E}">
        <p14:creationId xmlns:p14="http://schemas.microsoft.com/office/powerpoint/2010/main" val="806527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VF_PEcfH19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347200" cy="6859097"/>
          </a:xfrm>
        </p:spPr>
      </p:pic>
      <p:sp>
        <p:nvSpPr>
          <p:cNvPr id="7" name="TextBox 6"/>
          <p:cNvSpPr txBox="1"/>
          <p:nvPr/>
        </p:nvSpPr>
        <p:spPr>
          <a:xfrm>
            <a:off x="9818254" y="2690883"/>
            <a:ext cx="2170545" cy="1477328"/>
          </a:xfrm>
          <a:prstGeom prst="rect">
            <a:avLst/>
          </a:prstGeom>
          <a:noFill/>
        </p:spPr>
        <p:txBody>
          <a:bodyPr wrap="square" rtlCol="0">
            <a:spAutoFit/>
          </a:bodyPr>
          <a:lstStyle/>
          <a:p>
            <a:pPr algn="ctr"/>
            <a:r>
              <a:rPr lang="el-GR" sz="3000" dirty="0" smtClean="0">
                <a:solidFill>
                  <a:schemeClr val="accent2">
                    <a:lumMod val="75000"/>
                  </a:schemeClr>
                </a:solidFill>
              </a:rPr>
              <a:t>Η ΑΝΑΣΤΑΣΗ </a:t>
            </a:r>
          </a:p>
          <a:p>
            <a:pPr algn="ctr"/>
            <a:r>
              <a:rPr lang="el-GR" sz="3000" dirty="0" smtClean="0">
                <a:solidFill>
                  <a:schemeClr val="accent2">
                    <a:lumMod val="75000"/>
                  </a:schemeClr>
                </a:solidFill>
              </a:rPr>
              <a:t>ΤΟΥ ΛΑΖΑΡΟΥ</a:t>
            </a:r>
            <a:endParaRPr lang="en-GB" sz="3000" dirty="0">
              <a:solidFill>
                <a:schemeClr val="accent2">
                  <a:lumMod val="75000"/>
                </a:schemeClr>
              </a:solidFill>
            </a:endParaRPr>
          </a:p>
        </p:txBody>
      </p:sp>
    </p:spTree>
    <p:extLst>
      <p:ext uri="{BB962C8B-B14F-4D97-AF65-F5344CB8AC3E}">
        <p14:creationId xmlns:p14="http://schemas.microsoft.com/office/powerpoint/2010/main" val="1641650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29203"/>
            <a:ext cx="10515600" cy="678584"/>
          </a:xfrm>
        </p:spPr>
        <p:txBody>
          <a:bodyPr>
            <a:normAutofit fontScale="90000"/>
          </a:bodyPr>
          <a:lstStyle/>
          <a:p>
            <a:pPr algn="ctr"/>
            <a:r>
              <a:rPr lang="el-GR" sz="3000" b="1" dirty="0" smtClean="0"/>
              <a:t>Ο Άγιος Λάζαρος</a:t>
            </a:r>
            <a:r>
              <a:rPr lang="en-GB" sz="3000" dirty="0"/>
              <a:t/>
            </a:r>
            <a:br>
              <a:rPr lang="en-GB" sz="3000" dirty="0"/>
            </a:br>
            <a:endParaRPr lang="en-GB" sz="3000" dirty="0"/>
          </a:p>
        </p:txBody>
      </p:sp>
      <p:sp>
        <p:nvSpPr>
          <p:cNvPr id="3" name="Content Placeholder 2"/>
          <p:cNvSpPr>
            <a:spLocks noGrp="1"/>
          </p:cNvSpPr>
          <p:nvPr>
            <p:ph idx="1"/>
          </p:nvPr>
        </p:nvSpPr>
        <p:spPr>
          <a:xfrm>
            <a:off x="838200" y="1207787"/>
            <a:ext cx="10515600" cy="4351338"/>
          </a:xfrm>
        </p:spPr>
        <p:txBody>
          <a:bodyPr>
            <a:normAutofit fontScale="25000" lnSpcReduction="20000"/>
          </a:bodyPr>
          <a:lstStyle/>
          <a:p>
            <a:pPr marL="0" indent="0">
              <a:buNone/>
            </a:pPr>
            <a:r>
              <a:rPr lang="el-GR" sz="5600" b="1" dirty="0" smtClean="0"/>
              <a:t>Ο </a:t>
            </a:r>
            <a:r>
              <a:rPr lang="el-GR" sz="5600" b="1" dirty="0"/>
              <a:t>Άγιος Λάζαρος ήταν στενός φίλος του Χριστού.  Κατοικούσε στη Βηθανία και οι αδελφές του Μάρθα και Μαρία φιλοξένησαν πολλές φορές τον Ιησού στο σπίτι </a:t>
            </a:r>
            <a:r>
              <a:rPr lang="el-GR" sz="5600" b="1" dirty="0" smtClean="0"/>
              <a:t>τους.</a:t>
            </a:r>
            <a:endParaRPr lang="en-GB" sz="5600" dirty="0" smtClean="0"/>
          </a:p>
          <a:p>
            <a:pPr marL="0" indent="0">
              <a:buNone/>
            </a:pPr>
            <a:r>
              <a:rPr lang="el-GR" sz="5600" b="1" dirty="0" smtClean="0"/>
              <a:t>Κάποια φορά που ο Χριστός βρισκόταν στη Γαλιλαία έμαθε ότι ο φίλος του ο Λάζαρος ήταν βαριά άρρωστος.</a:t>
            </a:r>
            <a:endParaRPr lang="en-GB" sz="5600" dirty="0" smtClean="0"/>
          </a:p>
          <a:p>
            <a:pPr marL="0" indent="0">
              <a:buNone/>
            </a:pPr>
            <a:r>
              <a:rPr lang="el-GR" sz="5600" b="1" dirty="0" smtClean="0"/>
              <a:t>Τότε ο Χριστός καθυστέρησε σκόπιμα να πάει στη Βηθανία γιατί είπε ότι ήταν η στιγμή να δείξει τη δύναμη του Θεού.</a:t>
            </a:r>
            <a:endParaRPr lang="en-GB" sz="5600" dirty="0" smtClean="0"/>
          </a:p>
          <a:p>
            <a:pPr marL="0" indent="0">
              <a:buNone/>
            </a:pPr>
            <a:r>
              <a:rPr lang="el-GR" sz="5600" b="1" dirty="0" smtClean="0"/>
              <a:t>Όταν έφθασε στη Βηθανία ο </a:t>
            </a:r>
            <a:r>
              <a:rPr lang="el-GR" sz="5600" b="1" dirty="0" err="1" smtClean="0"/>
              <a:t>Λάζαρός</a:t>
            </a:r>
            <a:r>
              <a:rPr lang="el-GR" sz="5600" b="1" dirty="0" smtClean="0"/>
              <a:t> ήταν ήδη νεκρός για 4 μέρες. Οι αδελφές του Λαζάρου υποδέχτηκαν το Χριστό με πόνο ψυχής και η Μάρθα είπε:  Αν ήσουν εδώ Κύριε ο αδελφός μας δε θα είχε πεθάνει. Αλλά ξέρω ότι ζητήσεις από τον Θεό θα σου το δώσει.</a:t>
            </a:r>
            <a:endParaRPr lang="en-GB" sz="5600" dirty="0" smtClean="0"/>
          </a:p>
          <a:p>
            <a:pPr marL="0" indent="0">
              <a:buNone/>
            </a:pPr>
            <a:r>
              <a:rPr lang="el-GR" sz="5600" b="1" dirty="0" smtClean="0"/>
              <a:t>Ο Κύριος της είπε ότι ο Λάζαρος θα αναστηθεί και αφού του έδειξαν τον τόπο που έθαψαν τον Λάζαρο, ο Χριστός πήγε κοντά προσευχήθηκε και φώναξε:  Λάζαρε βγες έξω.  Και ο Λάζαρος σηκώθηκε ολοζώντανος.  </a:t>
            </a:r>
            <a:endParaRPr lang="en-GB" sz="5600" dirty="0" smtClean="0"/>
          </a:p>
          <a:p>
            <a:pPr marL="0" indent="0">
              <a:buNone/>
            </a:pPr>
            <a:r>
              <a:rPr lang="el-GR" sz="5600" b="1" dirty="0" smtClean="0"/>
              <a:t>Μετά την Ανάσταση του ο Λάζαρος έζησε ακόμα 30 χρόνια και μια παράδοση λέει ότι κατέφυγε στο </a:t>
            </a:r>
            <a:r>
              <a:rPr lang="el-GR" sz="5600" b="1" dirty="0" err="1" smtClean="0"/>
              <a:t>Κίτιο</a:t>
            </a:r>
            <a:r>
              <a:rPr lang="el-GR" sz="5600" b="1" dirty="0" smtClean="0"/>
              <a:t> της Κύπρου όπου χειροτονήθηκε ο πρώτος επίσκοπος Κιτίου της εκκλησίας που ίδρυσε ο ίδιος.  Εκεί έμεινε για 18 χρόνια μέχρι το τέλος της ζωής του.</a:t>
            </a:r>
            <a:endParaRPr lang="en-GB" sz="5600" dirty="0" smtClean="0"/>
          </a:p>
          <a:p>
            <a:pPr marL="0" indent="0">
              <a:buNone/>
            </a:pPr>
            <a:r>
              <a:rPr lang="el-GR" sz="5600" b="1" dirty="0" smtClean="0"/>
              <a:t>Οι παραδόσεις τον θέλουν αγέλαστο και σκυθρωπό.  Αυτό οφειλόταν στα όσα είχε δει κατά την τετραήμερη παραμονή του στον Άδη.  Οι ίδιες οι παραδόσεις λένε ότι μόνο μια φορά γέλασε όταν είδε κάποιο να κλέβει ένα πήλινο αγγείο και σχολίασε:  Το ένα χώμα κλέβει το άλλο.</a:t>
            </a:r>
            <a:endParaRPr lang="en-GB" sz="5600" dirty="0" smtClean="0"/>
          </a:p>
          <a:p>
            <a:pPr marL="0" indent="0">
              <a:buNone/>
            </a:pPr>
            <a:r>
              <a:rPr lang="el-GR" sz="5600" b="1" dirty="0" smtClean="0"/>
              <a:t>Πέθανε το 63 </a:t>
            </a:r>
            <a:r>
              <a:rPr lang="el-GR" sz="5600" b="1" dirty="0" err="1" smtClean="0"/>
              <a:t>μ.Χ</a:t>
            </a:r>
            <a:r>
              <a:rPr lang="el-GR" sz="5600" b="1" dirty="0" smtClean="0"/>
              <a:t> και οι πιστοί τον κήδεψαν με τιμές σε μια σαρκοφάγο από κυπριακό μάρμαρο στην οποία έγραψαν στα εβραϊκά:  Λάζαρος ο τετραήμερος και φίλος Χριστού.</a:t>
            </a:r>
            <a:endParaRPr lang="en-GB" sz="5600" dirty="0" smtClean="0"/>
          </a:p>
          <a:p>
            <a:pPr marL="0" indent="0">
              <a:buNone/>
            </a:pPr>
            <a:r>
              <a:rPr lang="el-GR" sz="5600" b="1" dirty="0" smtClean="0"/>
              <a:t>Πάνω από τη σαρκοφάγο κτίστηκε ο ναός του Αγ. Λαζάρου στη Λάρνακα που ανακαινίστηκε γύρω στα 1750 μ.Χ.  Η μνήμη της Ανάστασης του Αγίου Λαζάρου γιορτάζεται το Σάββατο πριν από την Κυριακή των Βαΐων. </a:t>
            </a:r>
          </a:p>
          <a:p>
            <a:pPr marL="0" indent="0">
              <a:buNone/>
            </a:pPr>
            <a:endParaRPr lang="el-GR" sz="5600" b="1" dirty="0"/>
          </a:p>
          <a:p>
            <a:pPr marL="0" indent="0">
              <a:buNone/>
            </a:pPr>
            <a:r>
              <a:rPr lang="el-GR" sz="4400" b="1" dirty="0" smtClean="0"/>
              <a:t>Δες </a:t>
            </a:r>
            <a:r>
              <a:rPr lang="el-GR" sz="4400" b="1" dirty="0"/>
              <a:t>την Ανάσταση του Λαζάρου στον πιο κάτω σύνδεσμο</a:t>
            </a:r>
            <a:r>
              <a:rPr lang="el-GR" sz="4400" b="1" dirty="0" smtClean="0"/>
              <a:t>:</a:t>
            </a:r>
            <a:r>
              <a:rPr lang="el-GR" sz="4400" dirty="0" smtClean="0"/>
              <a:t> </a:t>
            </a:r>
            <a:r>
              <a:rPr lang="en-GB" sz="4400" u="sng" dirty="0">
                <a:hlinkClick r:id="rId2"/>
              </a:rPr>
              <a:t>https</a:t>
            </a:r>
            <a:r>
              <a:rPr lang="el-GR" sz="4400" u="sng" dirty="0">
                <a:hlinkClick r:id="rId2"/>
              </a:rPr>
              <a:t>://</a:t>
            </a:r>
            <a:r>
              <a:rPr lang="en-GB" sz="4400" u="sng" dirty="0">
                <a:hlinkClick r:id="rId2"/>
              </a:rPr>
              <a:t>www</a:t>
            </a:r>
            <a:r>
              <a:rPr lang="el-GR" sz="4400" u="sng" dirty="0">
                <a:hlinkClick r:id="rId2"/>
              </a:rPr>
              <a:t>.</a:t>
            </a:r>
            <a:r>
              <a:rPr lang="en-GB" sz="4400" u="sng" dirty="0" err="1">
                <a:hlinkClick r:id="rId2"/>
              </a:rPr>
              <a:t>youtube</a:t>
            </a:r>
            <a:r>
              <a:rPr lang="el-GR" sz="4400" u="sng" dirty="0">
                <a:hlinkClick r:id="rId2"/>
              </a:rPr>
              <a:t>.</a:t>
            </a:r>
            <a:r>
              <a:rPr lang="en-GB" sz="4400" u="sng" dirty="0">
                <a:hlinkClick r:id="rId2"/>
              </a:rPr>
              <a:t>com</a:t>
            </a:r>
            <a:r>
              <a:rPr lang="el-GR" sz="4400" u="sng" dirty="0">
                <a:hlinkClick r:id="rId2"/>
              </a:rPr>
              <a:t>/</a:t>
            </a:r>
            <a:r>
              <a:rPr lang="en-GB" sz="4400" u="sng" dirty="0">
                <a:hlinkClick r:id="rId2"/>
              </a:rPr>
              <a:t>watch</a:t>
            </a:r>
            <a:r>
              <a:rPr lang="el-GR" sz="4400" u="sng" dirty="0">
                <a:hlinkClick r:id="rId2"/>
              </a:rPr>
              <a:t>?</a:t>
            </a:r>
            <a:r>
              <a:rPr lang="en-GB" sz="4400" u="sng" dirty="0">
                <a:hlinkClick r:id="rId2"/>
              </a:rPr>
              <a:t>v</a:t>
            </a:r>
            <a:r>
              <a:rPr lang="el-GR" sz="4400" u="sng" dirty="0">
                <a:hlinkClick r:id="rId2"/>
              </a:rPr>
              <a:t>=</a:t>
            </a:r>
            <a:r>
              <a:rPr lang="en-GB" sz="4400" u="sng" dirty="0">
                <a:hlinkClick r:id="rId2"/>
              </a:rPr>
              <a:t>VF</a:t>
            </a:r>
            <a:r>
              <a:rPr lang="el-GR" sz="4400" u="sng" dirty="0">
                <a:hlinkClick r:id="rId2"/>
              </a:rPr>
              <a:t>_</a:t>
            </a:r>
            <a:r>
              <a:rPr lang="en-GB" sz="4400" u="sng" dirty="0" err="1">
                <a:hlinkClick r:id="rId2"/>
              </a:rPr>
              <a:t>PEcfH</a:t>
            </a:r>
            <a:r>
              <a:rPr lang="el-GR" sz="4400" u="sng" dirty="0">
                <a:hlinkClick r:id="rId2"/>
              </a:rPr>
              <a:t>19</a:t>
            </a:r>
            <a:r>
              <a:rPr lang="en-GB" sz="4400" u="sng" dirty="0">
                <a:hlinkClick r:id="rId2"/>
              </a:rPr>
              <a:t>k</a:t>
            </a:r>
            <a:endParaRPr lang="en-GB" sz="4400" dirty="0"/>
          </a:p>
          <a:p>
            <a:pPr marL="0" indent="0">
              <a:buNone/>
            </a:pPr>
            <a:endParaRPr lang="en-GB" dirty="0"/>
          </a:p>
          <a:p>
            <a:endParaRPr lang="en-GB" dirty="0"/>
          </a:p>
        </p:txBody>
      </p:sp>
    </p:spTree>
    <p:extLst>
      <p:ext uri="{BB962C8B-B14F-4D97-AF65-F5344CB8AC3E}">
        <p14:creationId xmlns:p14="http://schemas.microsoft.com/office/powerpoint/2010/main" val="36022255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l-GR" sz="3000" b="1" dirty="0" smtClean="0"/>
              <a:t>Το έθιμο της Ανάστασης του Λαζάρου</a:t>
            </a:r>
            <a:endParaRPr lang="en-GB" sz="3000" dirty="0"/>
          </a:p>
        </p:txBody>
      </p:sp>
      <p:sp>
        <p:nvSpPr>
          <p:cNvPr id="3" name="Content Placeholder 2"/>
          <p:cNvSpPr>
            <a:spLocks noGrp="1"/>
          </p:cNvSpPr>
          <p:nvPr>
            <p:ph idx="1"/>
          </p:nvPr>
        </p:nvSpPr>
        <p:spPr>
          <a:xfrm>
            <a:off x="773544" y="1400752"/>
            <a:ext cx="7363691" cy="4843030"/>
          </a:xfrm>
        </p:spPr>
        <p:txBody>
          <a:bodyPr>
            <a:normAutofit/>
          </a:bodyPr>
          <a:lstStyle/>
          <a:p>
            <a:pPr marL="0" indent="0">
              <a:buNone/>
            </a:pPr>
            <a:r>
              <a:rPr lang="el-GR" sz="1600" dirty="0" smtClean="0"/>
              <a:t>Στα παλιά χρόνια στην Κύπρο υπήρξε η ακόλουθη γιορτή που συνδέεται με την Ανάσταση του Λαζάρου.</a:t>
            </a:r>
          </a:p>
          <a:p>
            <a:pPr marL="0" indent="0">
              <a:buNone/>
            </a:pPr>
            <a:r>
              <a:rPr lang="el-GR" sz="1600" dirty="0" smtClean="0"/>
              <a:t>Το βράδυ της παραμονής της γιορτής του Λαζάρου ο ιερέας του χωριού έπαιρνε 3 – 4 παιδιά και τους μάθαινε να απαγγέλουν το τραγούδι του Λαζάρου.  Την ημέρα της γιορτής του Λαζάρου, μετά τη θεία Λειτουργία ο ιερέας πήγαινε μαζί με τα παιδιά σε όλα τα σπίτια του χωριού και έψαλλαν το Λάζαρο.  Η οικοδέσποινα για αμοιβή τους πρόσφερε 3 – 8 αυγά και αν ήταν γυναίκα βοσκού τους έδινε </a:t>
            </a:r>
            <a:r>
              <a:rPr lang="el-GR" sz="1600" dirty="0" err="1" smtClean="0"/>
              <a:t>αναρή</a:t>
            </a:r>
            <a:r>
              <a:rPr lang="el-GR" sz="1600" dirty="0" smtClean="0"/>
              <a:t> ή ένα τυρί.  </a:t>
            </a:r>
          </a:p>
          <a:p>
            <a:pPr marL="0" indent="0">
              <a:buNone/>
            </a:pPr>
            <a:r>
              <a:rPr lang="el-GR" sz="1600" dirty="0" smtClean="0"/>
              <a:t>Αυτός ο εορτασμός γινόταν στα χωριά.   Στις πόλεις ο εορτασμός γινόταν διαφορετικά.  </a:t>
            </a:r>
          </a:p>
          <a:p>
            <a:pPr marL="0" indent="0">
              <a:buNone/>
            </a:pPr>
            <a:r>
              <a:rPr lang="el-GR" sz="1600" dirty="0" smtClean="0"/>
              <a:t>Μια ομάδα από άνδρες κοσμούσαν το σώμα τους με ανθισμένα </a:t>
            </a:r>
            <a:r>
              <a:rPr lang="el-GR" sz="1600" dirty="0" err="1" smtClean="0"/>
              <a:t>σιμίλλια</a:t>
            </a:r>
            <a:r>
              <a:rPr lang="el-GR" sz="1600" dirty="0" smtClean="0"/>
              <a:t>, τα λουλούδια που είναι γνωστά στην Κύπρο ως Λάζαροι, με τέτοιο τρόπο ώστε κανένα μέρος από το σώμα τους να φαίνεται.  Τότε πήγαιναν στα σπίτια όπου ένας έπεφτε καταγής με σταυρωμένα πόδια και χέρια και παρίστανε τον νεκρό Λάζαρο.</a:t>
            </a:r>
          </a:p>
          <a:p>
            <a:pPr marL="0" indent="0">
              <a:buNone/>
            </a:pPr>
            <a:r>
              <a:rPr lang="el-GR" sz="1600" dirty="0" smtClean="0"/>
              <a:t>Οι άλλοι άνδρες έψαλλαν το τραγούδι του Λαζάρου και όταν έφτανε στο «Λάζαρε δεύρο έξελθε»  ο υποκρινόμενος Λάζαρος σηκωνόταν πάνω.</a:t>
            </a:r>
          </a:p>
          <a:p>
            <a:pPr marL="0" indent="0">
              <a:buNone/>
            </a:pPr>
            <a:r>
              <a:rPr lang="el-GR" sz="1600" dirty="0" smtClean="0"/>
              <a:t>Οι οικοδέσποινες τους έδιναν αυγά και αν ήταν πλούσιο το σπίτι μερικά κέρματα.</a:t>
            </a:r>
          </a:p>
          <a:p>
            <a:endParaRPr lang="en-GB" sz="1600" dirty="0"/>
          </a:p>
        </p:txBody>
      </p:sp>
      <p:pic>
        <p:nvPicPr>
          <p:cNvPr id="4" name="Picture 3" descr="Μαργαρίτα - Βικιπαίδεια"/>
          <p:cNvPicPr/>
          <p:nvPr/>
        </p:nvPicPr>
        <p:blipFill>
          <a:blip r:embed="rId2">
            <a:extLst>
              <a:ext uri="{28A0092B-C50C-407E-A947-70E740481C1C}">
                <a14:useLocalDpi xmlns:a14="http://schemas.microsoft.com/office/drawing/2010/main" val="0"/>
              </a:ext>
            </a:extLst>
          </a:blip>
          <a:srcRect/>
          <a:stretch>
            <a:fillRect/>
          </a:stretch>
        </p:blipFill>
        <p:spPr bwMode="auto">
          <a:xfrm>
            <a:off x="9070252" y="2800205"/>
            <a:ext cx="2283548" cy="2168959"/>
          </a:xfrm>
          <a:prstGeom prst="rect">
            <a:avLst/>
          </a:prstGeom>
          <a:noFill/>
          <a:ln>
            <a:noFill/>
          </a:ln>
        </p:spPr>
      </p:pic>
      <p:sp>
        <p:nvSpPr>
          <p:cNvPr id="5" name="TextBox 4"/>
          <p:cNvSpPr txBox="1"/>
          <p:nvPr/>
        </p:nvSpPr>
        <p:spPr>
          <a:xfrm>
            <a:off x="9717881" y="4969164"/>
            <a:ext cx="988290" cy="369332"/>
          </a:xfrm>
          <a:prstGeom prst="rect">
            <a:avLst/>
          </a:prstGeom>
          <a:noFill/>
        </p:spPr>
        <p:txBody>
          <a:bodyPr wrap="square" rtlCol="0">
            <a:spAutoFit/>
          </a:bodyPr>
          <a:lstStyle/>
          <a:p>
            <a:r>
              <a:rPr lang="el-GR" dirty="0" smtClean="0"/>
              <a:t>Σιμίλια</a:t>
            </a:r>
            <a:endParaRPr lang="en-GB" dirty="0"/>
          </a:p>
        </p:txBody>
      </p:sp>
    </p:spTree>
    <p:extLst>
      <p:ext uri="{BB962C8B-B14F-4D97-AF65-F5344CB8AC3E}">
        <p14:creationId xmlns:p14="http://schemas.microsoft.com/office/powerpoint/2010/main" val="32742490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3618" y="-262948"/>
            <a:ext cx="10515600" cy="1325563"/>
          </a:xfrm>
        </p:spPr>
        <p:txBody>
          <a:bodyPr>
            <a:normAutofit/>
          </a:bodyPr>
          <a:lstStyle/>
          <a:p>
            <a:pPr algn="ctr"/>
            <a:r>
              <a:rPr lang="el-GR" sz="3000" dirty="0" smtClean="0"/>
              <a:t>Το τραγούδι του Λαζάρου</a:t>
            </a:r>
            <a:endParaRPr lang="en-GB" sz="3000" dirty="0"/>
          </a:p>
        </p:txBody>
      </p:sp>
      <p:sp>
        <p:nvSpPr>
          <p:cNvPr id="3" name="Content Placeholder 2"/>
          <p:cNvSpPr>
            <a:spLocks noGrp="1"/>
          </p:cNvSpPr>
          <p:nvPr>
            <p:ph idx="1"/>
          </p:nvPr>
        </p:nvSpPr>
        <p:spPr>
          <a:xfrm>
            <a:off x="1336964" y="898711"/>
            <a:ext cx="4121728" cy="5584711"/>
          </a:xfrm>
        </p:spPr>
        <p:txBody>
          <a:bodyPr>
            <a:noAutofit/>
          </a:bodyPr>
          <a:lstStyle/>
          <a:p>
            <a:r>
              <a:rPr lang="el-GR" sz="1500" b="1" dirty="0"/>
              <a:t>Ο Λάζαρος </a:t>
            </a:r>
            <a:r>
              <a:rPr lang="el-GR" sz="1500" b="1" dirty="0" err="1"/>
              <a:t>κατήγετο</a:t>
            </a:r>
            <a:r>
              <a:rPr lang="el-GR" sz="1500" b="1" dirty="0"/>
              <a:t> από τη </a:t>
            </a:r>
            <a:r>
              <a:rPr lang="el-GR" sz="1500" b="1" dirty="0" err="1"/>
              <a:t>Βηθανίαν</a:t>
            </a:r>
            <a:r>
              <a:rPr lang="el-GR" sz="1500" b="1" dirty="0"/>
              <a:t> </a:t>
            </a:r>
            <a:r>
              <a:rPr lang="el-GR" sz="1500" b="1" dirty="0" err="1"/>
              <a:t>είχεν</a:t>
            </a:r>
            <a:r>
              <a:rPr lang="el-GR" sz="1500" b="1" dirty="0"/>
              <a:t> και δύο </a:t>
            </a:r>
            <a:r>
              <a:rPr lang="el-GR" sz="1500" b="1" dirty="0" err="1"/>
              <a:t>αδελφάς</a:t>
            </a:r>
            <a:r>
              <a:rPr lang="el-GR" sz="1500" b="1" dirty="0"/>
              <a:t>, την </a:t>
            </a:r>
            <a:r>
              <a:rPr lang="el-GR" sz="1500" b="1" dirty="0" err="1"/>
              <a:t>Μάρθαν</a:t>
            </a:r>
            <a:r>
              <a:rPr lang="el-GR" sz="1500" b="1" dirty="0"/>
              <a:t> και </a:t>
            </a:r>
            <a:r>
              <a:rPr lang="el-GR" sz="1500" b="1" dirty="0" err="1"/>
              <a:t>Μαρίαν</a:t>
            </a:r>
            <a:r>
              <a:rPr lang="el-GR" sz="1500" b="1" dirty="0"/>
              <a:t>.</a:t>
            </a:r>
            <a:endParaRPr lang="en-GB" sz="1500" dirty="0"/>
          </a:p>
          <a:p>
            <a:r>
              <a:rPr lang="el-GR" sz="1500" b="1" dirty="0"/>
              <a:t> </a:t>
            </a:r>
            <a:r>
              <a:rPr lang="el-GR" sz="1500" b="1" dirty="0" smtClean="0"/>
              <a:t>Αυτός </a:t>
            </a:r>
            <a:r>
              <a:rPr lang="el-GR" sz="1500" b="1" dirty="0"/>
              <a:t>λοιπόν </a:t>
            </a:r>
            <a:r>
              <a:rPr lang="el-GR" sz="1500" b="1" dirty="0" err="1"/>
              <a:t>ησθένησεν</a:t>
            </a:r>
            <a:r>
              <a:rPr lang="el-GR" sz="1500" b="1" dirty="0"/>
              <a:t> </a:t>
            </a:r>
            <a:r>
              <a:rPr lang="el-GR" sz="1500" b="1" dirty="0" err="1"/>
              <a:t>ασθένειαν</a:t>
            </a:r>
            <a:r>
              <a:rPr lang="el-GR" sz="1500" b="1" dirty="0"/>
              <a:t> </a:t>
            </a:r>
            <a:r>
              <a:rPr lang="el-GR" sz="1500" b="1" dirty="0" err="1"/>
              <a:t>μεγάλην</a:t>
            </a:r>
            <a:r>
              <a:rPr lang="el-GR" sz="1500" b="1" dirty="0"/>
              <a:t> και πυρετός τον </a:t>
            </a:r>
            <a:r>
              <a:rPr lang="el-GR" sz="1500" b="1" dirty="0" err="1"/>
              <a:t>έβαλεν</a:t>
            </a:r>
            <a:r>
              <a:rPr lang="el-GR" sz="1500" b="1" dirty="0"/>
              <a:t>, κι </a:t>
            </a:r>
            <a:r>
              <a:rPr lang="el-GR" sz="1500" b="1" dirty="0" err="1"/>
              <a:t>είχεν</a:t>
            </a:r>
            <a:r>
              <a:rPr lang="el-GR" sz="1500" b="1" dirty="0"/>
              <a:t> </a:t>
            </a:r>
            <a:r>
              <a:rPr lang="el-GR" sz="1500" b="1" dirty="0" err="1"/>
              <a:t>μεγάλην</a:t>
            </a:r>
            <a:r>
              <a:rPr lang="el-GR" sz="1500" b="1" dirty="0"/>
              <a:t> </a:t>
            </a:r>
            <a:r>
              <a:rPr lang="el-GR" sz="1500" b="1" dirty="0" err="1"/>
              <a:t>ζάλην</a:t>
            </a:r>
            <a:r>
              <a:rPr lang="el-GR" sz="1500" b="1" dirty="0" smtClean="0"/>
              <a:t>.</a:t>
            </a:r>
            <a:endParaRPr lang="en-GB" sz="1500" dirty="0"/>
          </a:p>
          <a:p>
            <a:r>
              <a:rPr lang="el-GR" sz="1500" b="1" dirty="0"/>
              <a:t>Μα ο Χριστός </a:t>
            </a:r>
            <a:r>
              <a:rPr lang="el-GR" sz="1500" b="1" dirty="0" err="1"/>
              <a:t>ευρίσκετο</a:t>
            </a:r>
            <a:r>
              <a:rPr lang="el-GR" sz="1500" b="1" dirty="0"/>
              <a:t> εις μίαν άλλην πόλιν με </a:t>
            </a:r>
            <a:r>
              <a:rPr lang="el-GR" sz="1500" b="1" dirty="0" err="1"/>
              <a:t>όχλον</a:t>
            </a:r>
            <a:r>
              <a:rPr lang="el-GR" sz="1500" b="1" dirty="0"/>
              <a:t> </a:t>
            </a:r>
            <a:r>
              <a:rPr lang="el-GR" sz="1500" b="1" dirty="0" err="1"/>
              <a:t>πολυάριθμον</a:t>
            </a:r>
            <a:r>
              <a:rPr lang="el-GR" sz="1500" b="1" dirty="0"/>
              <a:t> ομού κι </a:t>
            </a:r>
            <a:r>
              <a:rPr lang="el-GR" sz="1500" b="1" dirty="0" err="1"/>
              <a:t>αποστόλοι</a:t>
            </a:r>
            <a:r>
              <a:rPr lang="el-GR" sz="1500" b="1" dirty="0" smtClean="0"/>
              <a:t>.</a:t>
            </a:r>
            <a:endParaRPr lang="en-GB" sz="1500" dirty="0"/>
          </a:p>
          <a:p>
            <a:r>
              <a:rPr lang="el-GR" sz="1500" b="1" dirty="0" smtClean="0"/>
              <a:t>Τοις </a:t>
            </a:r>
            <a:r>
              <a:rPr lang="el-GR" sz="1500" b="1" dirty="0" err="1" smtClean="0"/>
              <a:t>μαθητάς</a:t>
            </a:r>
            <a:r>
              <a:rPr lang="el-GR" sz="1500" b="1" dirty="0" smtClean="0"/>
              <a:t> </a:t>
            </a:r>
            <a:r>
              <a:rPr lang="el-GR" sz="1500" b="1" dirty="0"/>
              <a:t>του </a:t>
            </a:r>
            <a:r>
              <a:rPr lang="el-GR" sz="1500" b="1" dirty="0" err="1"/>
              <a:t>έλεγεν</a:t>
            </a:r>
            <a:r>
              <a:rPr lang="el-GR" sz="1500" b="1" dirty="0"/>
              <a:t> με την </a:t>
            </a:r>
            <a:r>
              <a:rPr lang="el-GR" sz="1500" b="1" dirty="0" err="1"/>
              <a:t>βραχυλογίαν</a:t>
            </a:r>
            <a:r>
              <a:rPr lang="el-GR" sz="1500" b="1" dirty="0"/>
              <a:t>, «</a:t>
            </a:r>
            <a:r>
              <a:rPr lang="el-GR" sz="1500" b="1" dirty="0" err="1"/>
              <a:t>σηκούτε</a:t>
            </a:r>
            <a:r>
              <a:rPr lang="el-GR" sz="1500" b="1" dirty="0"/>
              <a:t> να </a:t>
            </a:r>
            <a:r>
              <a:rPr lang="el-GR" sz="1500" b="1" dirty="0" err="1"/>
              <a:t>υπάγωμεν</a:t>
            </a:r>
            <a:r>
              <a:rPr lang="el-GR" sz="1500" b="1" dirty="0"/>
              <a:t> </a:t>
            </a:r>
            <a:r>
              <a:rPr lang="el-GR" sz="1500" b="1" dirty="0" err="1"/>
              <a:t>πάλιν</a:t>
            </a:r>
            <a:r>
              <a:rPr lang="el-GR" sz="1500" b="1" dirty="0"/>
              <a:t> στην </a:t>
            </a:r>
            <a:r>
              <a:rPr lang="el-GR" sz="1500" b="1" dirty="0" err="1"/>
              <a:t>Βηθανίαν</a:t>
            </a:r>
            <a:r>
              <a:rPr lang="el-GR" sz="1500" b="1" dirty="0" smtClean="0"/>
              <a:t>».</a:t>
            </a:r>
            <a:endParaRPr lang="en-GB" sz="1500" dirty="0"/>
          </a:p>
          <a:p>
            <a:r>
              <a:rPr lang="el-GR" sz="1500" b="1" dirty="0"/>
              <a:t>«Ο Λάζαρος </a:t>
            </a:r>
            <a:r>
              <a:rPr lang="el-GR" sz="1500" b="1" dirty="0" err="1"/>
              <a:t>κεκοίμηται</a:t>
            </a:r>
            <a:r>
              <a:rPr lang="el-GR" sz="1500" b="1" dirty="0"/>
              <a:t> και θέλω να κινήσω διά να </a:t>
            </a:r>
            <a:r>
              <a:rPr lang="el-GR" sz="1500" b="1" dirty="0" err="1"/>
              <a:t>πάγω</a:t>
            </a:r>
            <a:r>
              <a:rPr lang="el-GR" sz="1500" b="1" dirty="0"/>
              <a:t> προς αυτόν και να τον </a:t>
            </a:r>
            <a:r>
              <a:rPr lang="el-GR" sz="1500" b="1" dirty="0" err="1"/>
              <a:t>εξυπνίσω</a:t>
            </a:r>
            <a:r>
              <a:rPr lang="el-GR" sz="1500" b="1" dirty="0" smtClean="0"/>
              <a:t>».</a:t>
            </a:r>
            <a:endParaRPr lang="en-GB" sz="1500" dirty="0"/>
          </a:p>
          <a:p>
            <a:r>
              <a:rPr lang="el-GR" sz="1500" b="1" dirty="0"/>
              <a:t>Τότε λοιπόν ξεκίνησαν να παν στην </a:t>
            </a:r>
            <a:r>
              <a:rPr lang="el-GR" sz="1500" b="1" dirty="0" err="1"/>
              <a:t>Βηθανίαν</a:t>
            </a:r>
            <a:r>
              <a:rPr lang="el-GR" sz="1500" b="1" dirty="0"/>
              <a:t> οι </a:t>
            </a:r>
            <a:r>
              <a:rPr lang="el-GR" sz="1500" b="1" dirty="0" err="1"/>
              <a:t>Αποστόλοι</a:t>
            </a:r>
            <a:r>
              <a:rPr lang="el-GR" sz="1500" b="1" dirty="0"/>
              <a:t> κι ο Χριστός κι όλη η συνοδεία</a:t>
            </a:r>
            <a:r>
              <a:rPr lang="el-GR" sz="1500" b="1" dirty="0" smtClean="0"/>
              <a:t>.</a:t>
            </a:r>
            <a:endParaRPr lang="en-GB" sz="1500" dirty="0"/>
          </a:p>
          <a:p>
            <a:r>
              <a:rPr lang="el-GR" sz="1500" b="1" dirty="0" smtClean="0"/>
              <a:t>Η </a:t>
            </a:r>
            <a:r>
              <a:rPr lang="el-GR" sz="1500" b="1" dirty="0"/>
              <a:t>Μάρθα τους </a:t>
            </a:r>
            <a:r>
              <a:rPr lang="el-GR" sz="1500" b="1" dirty="0" err="1"/>
              <a:t>προϋπαντά</a:t>
            </a:r>
            <a:r>
              <a:rPr lang="el-GR" sz="1500" b="1" dirty="0"/>
              <a:t> με θρήνους και με γόους και προσκυνούσα τον </a:t>
            </a:r>
            <a:r>
              <a:rPr lang="el-GR" sz="1500" b="1" dirty="0" err="1"/>
              <a:t>Χριστόν</a:t>
            </a:r>
            <a:r>
              <a:rPr lang="el-GR" sz="1500" b="1" dirty="0"/>
              <a:t>, λέγει αυτούς τους λόγους</a:t>
            </a:r>
            <a:r>
              <a:rPr lang="el-GR" sz="1500" b="1" dirty="0" smtClean="0"/>
              <a:t>:</a:t>
            </a:r>
            <a:endParaRPr lang="en-GB" sz="1500" dirty="0"/>
          </a:p>
          <a:p>
            <a:r>
              <a:rPr lang="el-GR" sz="1500" b="1" dirty="0"/>
              <a:t>«Αν </a:t>
            </a:r>
            <a:r>
              <a:rPr lang="el-GR" sz="1500" b="1" dirty="0" err="1"/>
              <a:t>ήσο</a:t>
            </a:r>
            <a:r>
              <a:rPr lang="el-GR" sz="1500" b="1" dirty="0"/>
              <a:t> ώδε Κύριε ο Λάζαρος ο φίλος ποτέ δεν θα </a:t>
            </a:r>
            <a:r>
              <a:rPr lang="el-GR" sz="1500" b="1" dirty="0" err="1"/>
              <a:t>απέθνησκεν</a:t>
            </a:r>
            <a:r>
              <a:rPr lang="el-GR" sz="1500" b="1" dirty="0"/>
              <a:t> το βέβαιον εκείνος».</a:t>
            </a:r>
            <a:endParaRPr lang="en-GB" sz="1500" dirty="0"/>
          </a:p>
          <a:p>
            <a:r>
              <a:rPr lang="el-GR" sz="1500" b="1" dirty="0" err="1" smtClean="0"/>
              <a:t>Λέγ</a:t>
            </a:r>
            <a:r>
              <a:rPr lang="el-GR" sz="1500" b="1" dirty="0" smtClean="0"/>
              <a:t>’ η Μαρία, «Κύριε ξεύρω, </a:t>
            </a:r>
            <a:r>
              <a:rPr lang="el-GR" sz="1500" b="1" dirty="0" err="1" smtClean="0"/>
              <a:t>όσ</a:t>
            </a:r>
            <a:r>
              <a:rPr lang="el-GR" sz="1500" b="1" dirty="0" smtClean="0"/>
              <a:t>’ αν </a:t>
            </a:r>
            <a:r>
              <a:rPr lang="el-GR" sz="1500" b="1" dirty="0" err="1" smtClean="0"/>
              <a:t>αιτήσης</a:t>
            </a:r>
            <a:r>
              <a:rPr lang="el-GR" sz="1500" b="1" dirty="0" smtClean="0"/>
              <a:t> σου τα χαρίζει ο Θεός, αν </a:t>
            </a:r>
            <a:r>
              <a:rPr lang="el-GR" sz="1500" b="1" dirty="0" err="1" smtClean="0"/>
              <a:t>θέλης</a:t>
            </a:r>
            <a:r>
              <a:rPr lang="el-GR" sz="1500" b="1" dirty="0" smtClean="0"/>
              <a:t> να </a:t>
            </a:r>
            <a:r>
              <a:rPr lang="el-GR" sz="1500" b="1" dirty="0" err="1" smtClean="0"/>
              <a:t>ορίσης</a:t>
            </a:r>
            <a:r>
              <a:rPr lang="el-GR" sz="1500" b="1" dirty="0" smtClean="0"/>
              <a:t>».</a:t>
            </a:r>
            <a:endParaRPr lang="en-GB" sz="1500" dirty="0" smtClean="0"/>
          </a:p>
          <a:p>
            <a:endParaRPr lang="en-GB" sz="1100" dirty="0"/>
          </a:p>
        </p:txBody>
      </p:sp>
      <p:pic>
        <p:nvPicPr>
          <p:cNvPr id="4" name="Picture 3"/>
          <p:cNvPicPr>
            <a:picLocks noChangeAspect="1"/>
          </p:cNvPicPr>
          <p:nvPr/>
        </p:nvPicPr>
        <p:blipFill>
          <a:blip r:embed="rId2"/>
          <a:stretch>
            <a:fillRect/>
          </a:stretch>
        </p:blipFill>
        <p:spPr>
          <a:xfrm>
            <a:off x="7324004" y="1585048"/>
            <a:ext cx="3603048" cy="4352921"/>
          </a:xfrm>
          <a:prstGeom prst="rect">
            <a:avLst/>
          </a:prstGeom>
        </p:spPr>
      </p:pic>
      <p:sp>
        <p:nvSpPr>
          <p:cNvPr id="5" name="Rectangle 4"/>
          <p:cNvSpPr/>
          <p:nvPr/>
        </p:nvSpPr>
        <p:spPr>
          <a:xfrm>
            <a:off x="6446549" y="898711"/>
            <a:ext cx="4747058" cy="5616922"/>
          </a:xfrm>
          <a:prstGeom prst="rect">
            <a:avLst/>
          </a:prstGeom>
        </p:spPr>
        <p:txBody>
          <a:bodyPr wrap="square">
            <a:spAutoFit/>
          </a:bodyPr>
          <a:lstStyle/>
          <a:p>
            <a:pPr marL="342900" lvl="0" indent="-342900">
              <a:buFont typeface="Arial" panose="020B0604020202020204" pitchFamily="34" charset="0"/>
              <a:buChar char="•"/>
            </a:pPr>
            <a:r>
              <a:rPr lang="el-GR" sz="1500" b="1" dirty="0" smtClean="0"/>
              <a:t>Της λέγει, «που </a:t>
            </a:r>
            <a:r>
              <a:rPr lang="el-GR" sz="1500" b="1" dirty="0" err="1" smtClean="0"/>
              <a:t>ταθείκατε</a:t>
            </a:r>
            <a:r>
              <a:rPr lang="el-GR" sz="1500" b="1" dirty="0" smtClean="0"/>
              <a:t> τον </a:t>
            </a:r>
            <a:r>
              <a:rPr lang="el-GR" sz="1500" b="1" dirty="0" err="1" smtClean="0"/>
              <a:t>Λάζαρον</a:t>
            </a:r>
            <a:r>
              <a:rPr lang="el-GR" sz="1500" b="1" dirty="0" smtClean="0"/>
              <a:t> τον </a:t>
            </a:r>
            <a:r>
              <a:rPr lang="el-GR" sz="1500" b="1" dirty="0" err="1" smtClean="0"/>
              <a:t>φίλον</a:t>
            </a:r>
            <a:r>
              <a:rPr lang="el-GR" sz="1500" b="1" dirty="0" smtClean="0"/>
              <a:t> υπάγετε </a:t>
            </a:r>
            <a:r>
              <a:rPr lang="el-GR" sz="1500" b="1" dirty="0" err="1" smtClean="0"/>
              <a:t>ουν</a:t>
            </a:r>
            <a:r>
              <a:rPr lang="el-GR" sz="1500" b="1" dirty="0" smtClean="0"/>
              <a:t> έμπροσθεν και δείξατε μοι κείνον».</a:t>
            </a:r>
          </a:p>
          <a:p>
            <a:pPr marL="342900" lvl="0" indent="-342900">
              <a:buFont typeface="Arial" panose="020B0604020202020204" pitchFamily="34" charset="0"/>
              <a:buChar char="•"/>
            </a:pPr>
            <a:endParaRPr lang="el-GR" sz="1500" b="1" dirty="0" smtClean="0"/>
          </a:p>
          <a:p>
            <a:pPr marL="342900" lvl="0" indent="-342900">
              <a:buFont typeface="Arial" panose="020B0604020202020204" pitchFamily="34" charset="0"/>
              <a:buChar char="•"/>
            </a:pPr>
            <a:r>
              <a:rPr lang="el-GR" sz="1500" b="1" dirty="0" smtClean="0"/>
              <a:t>Και παρευθύς </a:t>
            </a:r>
            <a:r>
              <a:rPr lang="el-GR" sz="1500" b="1" dirty="0" err="1" smtClean="0"/>
              <a:t>επρόσταξεν</a:t>
            </a:r>
            <a:r>
              <a:rPr lang="el-GR" sz="1500" b="1" dirty="0" smtClean="0"/>
              <a:t> και τούτον να ποιήσουν, τον λίθον εκ του μνήματος να τον </a:t>
            </a:r>
            <a:r>
              <a:rPr lang="el-GR" sz="1500" b="1" dirty="0" err="1" smtClean="0"/>
              <a:t>αποκυλίσουν</a:t>
            </a:r>
            <a:r>
              <a:rPr lang="el-GR" sz="1500" b="1" dirty="0" smtClean="0"/>
              <a:t>.</a:t>
            </a:r>
            <a:endParaRPr lang="en-GB" sz="1500" dirty="0" smtClean="0"/>
          </a:p>
          <a:p>
            <a:pPr marL="342900" indent="-342900">
              <a:buFont typeface="Arial" panose="020B0604020202020204" pitchFamily="34" charset="0"/>
              <a:buChar char="•"/>
            </a:pPr>
            <a:endParaRPr lang="en-GB" sz="1500" dirty="0" smtClean="0"/>
          </a:p>
          <a:p>
            <a:pPr marL="342900" lvl="0" indent="-342900">
              <a:buFont typeface="Arial" panose="020B0604020202020204" pitchFamily="34" charset="0"/>
              <a:buChar char="•"/>
            </a:pPr>
            <a:r>
              <a:rPr lang="el-GR" sz="1500" b="1" dirty="0" smtClean="0"/>
              <a:t>Και ως Θεός </a:t>
            </a:r>
            <a:r>
              <a:rPr lang="el-GR" sz="1500" b="1" dirty="0" err="1" smtClean="0"/>
              <a:t>εφώναξεν</a:t>
            </a:r>
            <a:r>
              <a:rPr lang="el-GR" sz="1500" b="1" dirty="0" smtClean="0"/>
              <a:t> μίαν </a:t>
            </a:r>
            <a:r>
              <a:rPr lang="el-GR" sz="1500" b="1" dirty="0" err="1" smtClean="0"/>
              <a:t>φωνήν</a:t>
            </a:r>
            <a:r>
              <a:rPr lang="el-GR" sz="1500" b="1" dirty="0" smtClean="0"/>
              <a:t> </a:t>
            </a:r>
            <a:r>
              <a:rPr lang="el-GR" sz="1500" b="1" dirty="0" err="1" smtClean="0"/>
              <a:t>μεγάλην</a:t>
            </a:r>
            <a:r>
              <a:rPr lang="el-GR" sz="1500" b="1" dirty="0" smtClean="0"/>
              <a:t> «Λάζαρε, δεύρο έξελθε», κι </a:t>
            </a:r>
            <a:r>
              <a:rPr lang="el-GR" sz="1500" b="1" dirty="0" err="1" smtClean="0"/>
              <a:t>ηκούσθην</a:t>
            </a:r>
            <a:r>
              <a:rPr lang="el-GR" sz="1500" b="1" dirty="0" smtClean="0"/>
              <a:t> εις τον Άδην.</a:t>
            </a:r>
            <a:endParaRPr lang="en-GB" sz="1500" dirty="0" smtClean="0"/>
          </a:p>
          <a:p>
            <a:pPr marL="342900" indent="-342900">
              <a:buFont typeface="Arial" panose="020B0604020202020204" pitchFamily="34" charset="0"/>
              <a:buChar char="•"/>
            </a:pPr>
            <a:endParaRPr lang="en-GB" sz="1500" dirty="0" smtClean="0"/>
          </a:p>
          <a:p>
            <a:pPr marL="342900" lvl="0" indent="-342900">
              <a:buFont typeface="Arial" panose="020B0604020202020204" pitchFamily="34" charset="0"/>
              <a:buChar char="•"/>
            </a:pPr>
            <a:r>
              <a:rPr lang="el-GR" sz="1500" b="1" dirty="0" smtClean="0"/>
              <a:t>Εξήλθε </a:t>
            </a:r>
            <a:r>
              <a:rPr lang="el-GR" sz="1500" b="1" dirty="0" err="1" smtClean="0"/>
              <a:t>ουν</a:t>
            </a:r>
            <a:r>
              <a:rPr lang="el-GR" sz="1500" b="1" dirty="0" smtClean="0"/>
              <a:t> ο Λάζαρος έξω </a:t>
            </a:r>
            <a:r>
              <a:rPr lang="el-GR" sz="1500" b="1" dirty="0" err="1" smtClean="0"/>
              <a:t>λαζαρωμένος</a:t>
            </a:r>
            <a:r>
              <a:rPr lang="el-GR" sz="1500" b="1" dirty="0" smtClean="0"/>
              <a:t> κίτρινος, μαύρος και χλωμός και </a:t>
            </a:r>
            <a:r>
              <a:rPr lang="el-GR" sz="1500" b="1" dirty="0" err="1" smtClean="0"/>
              <a:t>τεταπεινωμένος</a:t>
            </a:r>
            <a:r>
              <a:rPr lang="el-GR" sz="1500" b="1" dirty="0" smtClean="0"/>
              <a:t>.</a:t>
            </a:r>
            <a:endParaRPr lang="en-GB" sz="1500" dirty="0" smtClean="0"/>
          </a:p>
          <a:p>
            <a:pPr marL="342900" indent="-342900">
              <a:buFont typeface="Arial" panose="020B0604020202020204" pitchFamily="34" charset="0"/>
              <a:buChar char="•"/>
            </a:pPr>
            <a:endParaRPr lang="en-GB" sz="1500" dirty="0" smtClean="0"/>
          </a:p>
          <a:p>
            <a:pPr marL="342900" lvl="0" indent="-342900">
              <a:buFont typeface="Arial" panose="020B0604020202020204" pitchFamily="34" charset="0"/>
              <a:buChar char="•"/>
            </a:pPr>
            <a:r>
              <a:rPr lang="el-GR" sz="1500" b="1" dirty="0" err="1" smtClean="0"/>
              <a:t>Επρόσταξεν</a:t>
            </a:r>
            <a:r>
              <a:rPr lang="el-GR" sz="1500" b="1" dirty="0" smtClean="0"/>
              <a:t> κι </a:t>
            </a:r>
            <a:r>
              <a:rPr lang="el-GR" sz="1500" b="1" dirty="0" err="1" smtClean="0"/>
              <a:t>έλησαν</a:t>
            </a:r>
            <a:r>
              <a:rPr lang="el-GR" sz="1500" b="1" dirty="0" smtClean="0"/>
              <a:t> τους χείρας και τας </a:t>
            </a:r>
            <a:r>
              <a:rPr lang="el-GR" sz="1500" b="1" dirty="0" err="1" smtClean="0"/>
              <a:t>πόδας</a:t>
            </a:r>
            <a:r>
              <a:rPr lang="el-GR" sz="1500" b="1" dirty="0" smtClean="0"/>
              <a:t>, και </a:t>
            </a:r>
            <a:r>
              <a:rPr lang="el-GR" sz="1500" b="1" dirty="0" err="1" smtClean="0"/>
              <a:t>πήγεν</a:t>
            </a:r>
            <a:r>
              <a:rPr lang="el-GR" sz="1500" b="1" dirty="0" smtClean="0"/>
              <a:t> εις τον </a:t>
            </a:r>
            <a:r>
              <a:rPr lang="el-GR" sz="1500" b="1" dirty="0" err="1" smtClean="0"/>
              <a:t>οίκον</a:t>
            </a:r>
            <a:r>
              <a:rPr lang="el-GR" sz="1500" b="1" dirty="0" smtClean="0"/>
              <a:t> του μονάχος κατά </a:t>
            </a:r>
            <a:r>
              <a:rPr lang="el-GR" sz="1500" b="1" dirty="0" err="1" smtClean="0"/>
              <a:t>μόνας</a:t>
            </a:r>
            <a:r>
              <a:rPr lang="el-GR" sz="1500" b="1" dirty="0" smtClean="0"/>
              <a:t>.</a:t>
            </a:r>
            <a:endParaRPr lang="en-GB" sz="1500" dirty="0" smtClean="0"/>
          </a:p>
          <a:p>
            <a:pPr marL="342900" indent="-342900">
              <a:buFont typeface="Arial" panose="020B0604020202020204" pitchFamily="34" charset="0"/>
              <a:buChar char="•"/>
            </a:pPr>
            <a:endParaRPr lang="en-GB" sz="1500" dirty="0" smtClean="0"/>
          </a:p>
          <a:p>
            <a:pPr marL="342900" lvl="0" indent="-342900">
              <a:buFont typeface="Arial" panose="020B0604020202020204" pitchFamily="34" charset="0"/>
              <a:buChar char="•"/>
            </a:pPr>
            <a:r>
              <a:rPr lang="el-GR" sz="1500" b="1" dirty="0" smtClean="0"/>
              <a:t>Τριάντα χρόνους </a:t>
            </a:r>
            <a:r>
              <a:rPr lang="el-GR" sz="1500" b="1" dirty="0" err="1" smtClean="0"/>
              <a:t>έζησεν</a:t>
            </a:r>
            <a:r>
              <a:rPr lang="el-GR" sz="1500" b="1" dirty="0" smtClean="0"/>
              <a:t> μετά την έγερσίν του διόλου δεν </a:t>
            </a:r>
            <a:r>
              <a:rPr lang="el-GR" sz="1500" b="1" dirty="0" err="1" smtClean="0"/>
              <a:t>εγέλασεν</a:t>
            </a:r>
            <a:r>
              <a:rPr lang="el-GR" sz="1500" b="1" dirty="0" smtClean="0"/>
              <a:t> εις όλη την </a:t>
            </a:r>
            <a:r>
              <a:rPr lang="el-GR" sz="1500" b="1" dirty="0" err="1" smtClean="0"/>
              <a:t>ζωήν</a:t>
            </a:r>
            <a:r>
              <a:rPr lang="el-GR" sz="1500" b="1" dirty="0" smtClean="0"/>
              <a:t> του.</a:t>
            </a:r>
            <a:endParaRPr lang="en-GB" sz="1500" dirty="0" smtClean="0"/>
          </a:p>
          <a:p>
            <a:pPr marL="342900" indent="-342900">
              <a:buFont typeface="Arial" panose="020B0604020202020204" pitchFamily="34" charset="0"/>
              <a:buChar char="•"/>
            </a:pPr>
            <a:endParaRPr lang="en-GB" sz="1500" dirty="0" smtClean="0"/>
          </a:p>
          <a:p>
            <a:pPr marL="342900" lvl="0" indent="-342900">
              <a:buFont typeface="Arial" panose="020B0604020202020204" pitchFamily="34" charset="0"/>
              <a:buChar char="•"/>
            </a:pPr>
            <a:r>
              <a:rPr lang="el-GR" sz="1500" b="1" dirty="0" smtClean="0"/>
              <a:t>Και την </a:t>
            </a:r>
            <a:r>
              <a:rPr lang="el-GR" sz="1500" b="1" dirty="0" err="1" smtClean="0"/>
              <a:t>λαμπράν</a:t>
            </a:r>
            <a:r>
              <a:rPr lang="el-GR" sz="1500" b="1" dirty="0" smtClean="0"/>
              <a:t> </a:t>
            </a:r>
            <a:r>
              <a:rPr lang="el-GR" sz="1500" b="1" dirty="0" err="1" smtClean="0"/>
              <a:t>Ανάστασιν</a:t>
            </a:r>
            <a:r>
              <a:rPr lang="el-GR" sz="1500" b="1" dirty="0" smtClean="0"/>
              <a:t> όλοι ν’ </a:t>
            </a:r>
            <a:r>
              <a:rPr lang="el-GR" sz="1500" b="1" dirty="0" err="1" smtClean="0"/>
              <a:t>αξιωθώμεν</a:t>
            </a:r>
            <a:r>
              <a:rPr lang="el-GR" sz="1500" b="1" dirty="0" smtClean="0"/>
              <a:t> τον </a:t>
            </a:r>
            <a:r>
              <a:rPr lang="el-GR" sz="1500" b="1" dirty="0" err="1" smtClean="0"/>
              <a:t>παντοδύναμον</a:t>
            </a:r>
            <a:r>
              <a:rPr lang="el-GR" sz="1500" b="1" dirty="0" smtClean="0"/>
              <a:t> Θεόν ίνα </a:t>
            </a:r>
            <a:r>
              <a:rPr lang="el-GR" sz="1500" b="1" dirty="0" err="1" smtClean="0"/>
              <a:t>δοξολογώμεν</a:t>
            </a:r>
            <a:r>
              <a:rPr lang="el-GR" sz="1500" b="1" dirty="0" smtClean="0"/>
              <a:t>.</a:t>
            </a:r>
            <a:endParaRPr lang="en-GB" sz="1500" dirty="0" smtClean="0"/>
          </a:p>
          <a:p>
            <a:pPr marL="342900" indent="-342900">
              <a:buFont typeface="Arial" panose="020B0604020202020204" pitchFamily="34" charset="0"/>
              <a:buChar char="•"/>
            </a:pPr>
            <a:endParaRPr lang="en-GB" sz="1500" dirty="0" smtClean="0"/>
          </a:p>
          <a:p>
            <a:pPr marL="342900" lvl="0" indent="-342900">
              <a:buFont typeface="Arial" panose="020B0604020202020204" pitchFamily="34" charset="0"/>
              <a:buChar char="•"/>
            </a:pPr>
            <a:r>
              <a:rPr lang="el-GR" sz="1500" b="1" dirty="0" smtClean="0"/>
              <a:t>Κι εμείς καλώς σας </a:t>
            </a:r>
            <a:r>
              <a:rPr lang="el-GR" sz="1500" b="1" dirty="0" err="1" smtClean="0"/>
              <a:t>ηύραμεν</a:t>
            </a:r>
            <a:r>
              <a:rPr lang="el-GR" sz="1500" b="1" dirty="0" smtClean="0"/>
              <a:t> και να πολυχρονάτε τυριά πολλά να κάμνετε κι εμάς να μας </a:t>
            </a:r>
            <a:r>
              <a:rPr lang="el-GR" sz="1500" b="1" dirty="0" err="1" smtClean="0"/>
              <a:t>διάτε</a:t>
            </a:r>
            <a:r>
              <a:rPr lang="el-GR" sz="1500" b="1" dirty="0" smtClean="0"/>
              <a:t>.</a:t>
            </a:r>
            <a:endParaRPr lang="en-GB" sz="1500" dirty="0" smtClean="0"/>
          </a:p>
          <a:p>
            <a:endParaRPr lang="en-GB" sz="1400" dirty="0"/>
          </a:p>
        </p:txBody>
      </p:sp>
    </p:spTree>
    <p:extLst>
      <p:ext uri="{BB962C8B-B14F-4D97-AF65-F5344CB8AC3E}">
        <p14:creationId xmlns:p14="http://schemas.microsoft.com/office/powerpoint/2010/main" val="32750224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video-2487c6bd23d6bcc65dfa07b04a469d2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71315" y="1002996"/>
            <a:ext cx="7056341" cy="3975403"/>
          </a:xfrm>
          <a:prstGeom prst="rect">
            <a:avLst/>
          </a:prstGeom>
        </p:spPr>
      </p:pic>
      <p:sp>
        <p:nvSpPr>
          <p:cNvPr id="5" name="TextBox 4"/>
          <p:cNvSpPr txBox="1"/>
          <p:nvPr/>
        </p:nvSpPr>
        <p:spPr>
          <a:xfrm>
            <a:off x="527971" y="459322"/>
            <a:ext cx="5387546" cy="543675"/>
          </a:xfrm>
          <a:prstGeom prst="rect">
            <a:avLst/>
          </a:prstGeom>
          <a:noFill/>
        </p:spPr>
        <p:txBody>
          <a:bodyPr wrap="square" rtlCol="0">
            <a:spAutoFit/>
          </a:bodyPr>
          <a:lstStyle/>
          <a:p>
            <a:pPr marL="457200">
              <a:lnSpc>
                <a:spcPct val="107000"/>
              </a:lnSpc>
              <a:spcAft>
                <a:spcPts val="0"/>
              </a:spcAft>
            </a:pPr>
            <a:r>
              <a:rPr lang="el-GR" sz="1400" b="1" dirty="0" smtClean="0">
                <a:effectLst/>
                <a:latin typeface="Book Antiqua" panose="02040602050305030304" pitchFamily="18" charset="0"/>
                <a:ea typeface="Calibri" panose="020F0502020204030204" pitchFamily="34" charset="0"/>
                <a:cs typeface="Times New Roman" panose="02020603050405020304" pitchFamily="18" charset="0"/>
              </a:rPr>
              <a:t>Δες το τραγούδι της Ανάστασης του Λαζάρου </a:t>
            </a:r>
            <a:r>
              <a:rPr lang="el-GR" sz="1400" b="1" dirty="0" smtClean="0">
                <a:latin typeface="Book Antiqua" panose="02040602050305030304" pitchFamily="18" charset="0"/>
                <a:ea typeface="Calibri" panose="020F0502020204030204" pitchFamily="34" charset="0"/>
                <a:cs typeface="Times New Roman" panose="02020603050405020304" pitchFamily="18" charset="0"/>
              </a:rPr>
              <a:t>στο πιο κάτω βίντεο</a:t>
            </a:r>
            <a:r>
              <a:rPr lang="el-GR" sz="1400" b="1" dirty="0" smtClean="0">
                <a:effectLst/>
                <a:latin typeface="Book Antiqua" panose="02040602050305030304" pitchFamily="18"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7126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TotalTime>
  <Words>729</Words>
  <Application>Microsoft Office PowerPoint</Application>
  <PresentationFormat>Custom</PresentationFormat>
  <Paragraphs>48</Paragraphs>
  <Slides>5</Slides>
  <Notes>0</Notes>
  <HiddenSlides>0</HiddenSlides>
  <MMClips>1</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Office Theme</vt:lpstr>
      <vt:lpstr>PowerPoint Presentation</vt:lpstr>
      <vt:lpstr>Ο Άγιος Λάζαρος </vt:lpstr>
      <vt:lpstr>Το έθιμο της Ανάστασης του Λαζάρου</vt:lpstr>
      <vt:lpstr>Το τραγούδι του Λαζάρου</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 Άγιος Λάζαρος</dc:title>
  <dc:creator>Φωτεινή</dc:creator>
  <cp:lastModifiedBy>.</cp:lastModifiedBy>
  <cp:revision>5</cp:revision>
  <dcterms:created xsi:type="dcterms:W3CDTF">2020-04-04T13:31:41Z</dcterms:created>
  <dcterms:modified xsi:type="dcterms:W3CDTF">2020-04-05T16:52:14Z</dcterms:modified>
</cp:coreProperties>
</file>